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4" r:id="rId3"/>
    <p:sldId id="266" r:id="rId4"/>
    <p:sldId id="258" r:id="rId5"/>
    <p:sldId id="267" r:id="rId6"/>
    <p:sldId id="259" r:id="rId7"/>
    <p:sldId id="270" r:id="rId8"/>
    <p:sldId id="265" r:id="rId9"/>
    <p:sldId id="260" r:id="rId10"/>
    <p:sldId id="268" r:id="rId11"/>
    <p:sldId id="271" r:id="rId12"/>
    <p:sldId id="273" r:id="rId13"/>
    <p:sldId id="263"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69"/>
    <p:restoredTop sz="93519"/>
  </p:normalViewPr>
  <p:slideViewPr>
    <p:cSldViewPr snapToGrid="0" snapToObjects="1">
      <p:cViewPr>
        <p:scale>
          <a:sx n="64" d="100"/>
          <a:sy n="64" d="100"/>
        </p:scale>
        <p:origin x="80"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A58D9-9FD2-DA4F-9E48-C4EEC5241713}" type="datetimeFigureOut">
              <a:rPr lang="en-US" smtClean="0"/>
              <a:t>4/3/20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875C2-5993-4A49-9861-D29FBBBAF602}" type="slidenum">
              <a:rPr lang="en-US" smtClean="0"/>
              <a:t>‹#›</a:t>
            </a:fld>
            <a:endParaRPr lang="en-US" dirty="0"/>
          </a:p>
        </p:txBody>
      </p:sp>
    </p:spTree>
    <p:extLst>
      <p:ext uri="{BB962C8B-B14F-4D97-AF65-F5344CB8AC3E}">
        <p14:creationId xmlns:p14="http://schemas.microsoft.com/office/powerpoint/2010/main" val="169530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875C2-5993-4A49-9861-D29FBBBAF602}" type="slidenum">
              <a:rPr lang="en-US" smtClean="0"/>
              <a:t>2</a:t>
            </a:fld>
            <a:endParaRPr lang="en-US" dirty="0"/>
          </a:p>
        </p:txBody>
      </p:sp>
    </p:spTree>
    <p:extLst>
      <p:ext uri="{BB962C8B-B14F-4D97-AF65-F5344CB8AC3E}">
        <p14:creationId xmlns:p14="http://schemas.microsoft.com/office/powerpoint/2010/main" val="38407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875C2-5993-4A49-9861-D29FBBBAF602}" type="slidenum">
              <a:rPr lang="en-US" smtClean="0"/>
              <a:t>3</a:t>
            </a:fld>
            <a:endParaRPr lang="en-US" dirty="0"/>
          </a:p>
        </p:txBody>
      </p:sp>
    </p:spTree>
    <p:extLst>
      <p:ext uri="{BB962C8B-B14F-4D97-AF65-F5344CB8AC3E}">
        <p14:creationId xmlns:p14="http://schemas.microsoft.com/office/powerpoint/2010/main" val="398994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875C2-5993-4A49-9861-D29FBBBAF602}" type="slidenum">
              <a:rPr lang="en-US" smtClean="0"/>
              <a:t>6</a:t>
            </a:fld>
            <a:endParaRPr lang="en-US" dirty="0"/>
          </a:p>
        </p:txBody>
      </p:sp>
    </p:spTree>
    <p:extLst>
      <p:ext uri="{BB962C8B-B14F-4D97-AF65-F5344CB8AC3E}">
        <p14:creationId xmlns:p14="http://schemas.microsoft.com/office/powerpoint/2010/main" val="334624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875C2-5993-4A49-9861-D29FBBBAF602}" type="slidenum">
              <a:rPr lang="en-US" smtClean="0"/>
              <a:t>7</a:t>
            </a:fld>
            <a:endParaRPr lang="en-US" dirty="0"/>
          </a:p>
        </p:txBody>
      </p:sp>
    </p:spTree>
    <p:extLst>
      <p:ext uri="{BB962C8B-B14F-4D97-AF65-F5344CB8AC3E}">
        <p14:creationId xmlns:p14="http://schemas.microsoft.com/office/powerpoint/2010/main" val="24038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875C2-5993-4A49-9861-D29FBBBAF602}" type="slidenum">
              <a:rPr lang="en-US" smtClean="0"/>
              <a:t>10</a:t>
            </a:fld>
            <a:endParaRPr lang="en-US" dirty="0"/>
          </a:p>
        </p:txBody>
      </p:sp>
    </p:spTree>
    <p:extLst>
      <p:ext uri="{BB962C8B-B14F-4D97-AF65-F5344CB8AC3E}">
        <p14:creationId xmlns:p14="http://schemas.microsoft.com/office/powerpoint/2010/main" val="85900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875C2-5993-4A49-9861-D29FBBBAF602}" type="slidenum">
              <a:rPr lang="en-US" smtClean="0"/>
              <a:t>11</a:t>
            </a:fld>
            <a:endParaRPr lang="en-US" dirty="0"/>
          </a:p>
        </p:txBody>
      </p:sp>
    </p:spTree>
    <p:extLst>
      <p:ext uri="{BB962C8B-B14F-4D97-AF65-F5344CB8AC3E}">
        <p14:creationId xmlns:p14="http://schemas.microsoft.com/office/powerpoint/2010/main" val="18892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875C2-5993-4A49-9861-D29FBBBAF602}" type="slidenum">
              <a:rPr lang="en-US" smtClean="0"/>
              <a:t>13</a:t>
            </a:fld>
            <a:endParaRPr lang="en-US" dirty="0"/>
          </a:p>
        </p:txBody>
      </p:sp>
    </p:spTree>
    <p:extLst>
      <p:ext uri="{BB962C8B-B14F-4D97-AF65-F5344CB8AC3E}">
        <p14:creationId xmlns:p14="http://schemas.microsoft.com/office/powerpoint/2010/main" val="308924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AD0D-0F3B-A442-81C2-5041D8DFA5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83B0CE-BC11-B64D-BB63-8A7D4ED3B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EF75B0-2C6C-904C-8518-406DC1BDD2E8}"/>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5" name="Footer Placeholder 4">
            <a:extLst>
              <a:ext uri="{FF2B5EF4-FFF2-40B4-BE49-F238E27FC236}">
                <a16:creationId xmlns:a16="http://schemas.microsoft.com/office/drawing/2014/main" id="{6C6C8112-DBA4-4746-8407-D3E60D4247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46C74F-46B2-404E-81E5-EB244782DCD2}"/>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387287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E7AF-3BD3-A743-AA84-A9C33D3FB2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5970D2-DDE9-9E4D-A128-488666D84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3F5BF-1FC9-F345-8987-515140CDBA0F}"/>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5" name="Footer Placeholder 4">
            <a:extLst>
              <a:ext uri="{FF2B5EF4-FFF2-40B4-BE49-F238E27FC236}">
                <a16:creationId xmlns:a16="http://schemas.microsoft.com/office/drawing/2014/main" id="{3D0ACB0A-D712-D247-859D-99E1223B0A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FDC559-9CD3-7843-AE40-43E8AA64574A}"/>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249193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D2F59-6F66-3042-B9D2-C9F4C90016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4513D8-7BAF-864E-8550-E588A42ED8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80C5D-1AD0-0544-8714-5BE7596928CF}"/>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5" name="Footer Placeholder 4">
            <a:extLst>
              <a:ext uri="{FF2B5EF4-FFF2-40B4-BE49-F238E27FC236}">
                <a16:creationId xmlns:a16="http://schemas.microsoft.com/office/drawing/2014/main" id="{94B4D6B0-1EEB-4848-8477-4535381201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A16819-1FD3-A941-8B32-5DFFD6549D38}"/>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246541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0898-1209-174C-B0A2-1369CA884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C6B02-D087-AD45-9EE6-0A123D979C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86FE0-A2B7-DE43-A3C8-0C7D4CD27C3A}"/>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5" name="Footer Placeholder 4">
            <a:extLst>
              <a:ext uri="{FF2B5EF4-FFF2-40B4-BE49-F238E27FC236}">
                <a16:creationId xmlns:a16="http://schemas.microsoft.com/office/drawing/2014/main" id="{8FDBC8AC-0BEC-0E44-B2E5-3D0982A8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214715-B0C6-3542-942E-67FEAA73A916}"/>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369150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E3A8-715B-0448-8F89-8B5152229A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A80D5A-AF03-3E46-B5C4-19F8584BE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6EC2C-5E06-4147-B805-18C6253C5610}"/>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5" name="Footer Placeholder 4">
            <a:extLst>
              <a:ext uri="{FF2B5EF4-FFF2-40B4-BE49-F238E27FC236}">
                <a16:creationId xmlns:a16="http://schemas.microsoft.com/office/drawing/2014/main" id="{E2408179-C7C7-1041-BB52-A58CB46F6A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65F1ED-1E61-B04F-B136-B6326C3ED5FE}"/>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64298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4F20-47FB-B643-99D5-A11A39F54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DB9F0-EBB1-C34D-B683-70C6C4964A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973D2-8870-FD4E-89D0-F269B3C2C0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D6918-9FBA-6A47-837B-D3D46A4FEB61}"/>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6" name="Footer Placeholder 5">
            <a:extLst>
              <a:ext uri="{FF2B5EF4-FFF2-40B4-BE49-F238E27FC236}">
                <a16:creationId xmlns:a16="http://schemas.microsoft.com/office/drawing/2014/main" id="{E7FB9288-2686-7A4F-A9DF-D52294AC65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0B9285-9D5C-524B-B060-5C579CA046F6}"/>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373748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EC2B-8696-F14D-B2E1-7F371A2695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A50DB3-6C75-F14C-917A-AB828C5AA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EC3F2-F679-A143-9C06-F4CD3DFB7D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C229C2-82B5-2E42-BAD5-11B9CB10DC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E39A-13E6-B944-B927-7FAF88FB77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F5C448-003E-414B-A40E-77B70CFC71B5}"/>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8" name="Footer Placeholder 7">
            <a:extLst>
              <a:ext uri="{FF2B5EF4-FFF2-40B4-BE49-F238E27FC236}">
                <a16:creationId xmlns:a16="http://schemas.microsoft.com/office/drawing/2014/main" id="{561CC04E-9209-1647-9C48-F5483E9C08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6FD3C71-F62D-4549-8119-33715680BB6C}"/>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130593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E07F-4B04-0444-A560-C0DB3FF074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3A8849-C160-E640-8FAF-E29BFD3D0854}"/>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4" name="Footer Placeholder 3">
            <a:extLst>
              <a:ext uri="{FF2B5EF4-FFF2-40B4-BE49-F238E27FC236}">
                <a16:creationId xmlns:a16="http://schemas.microsoft.com/office/drawing/2014/main" id="{A67F954C-84F0-0640-AABF-F8B3F6F1478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15804F-CAB4-3D41-8022-240D88C1C896}"/>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419089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86D6-DCC0-9A4D-834D-EE8A76178491}"/>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3" name="Footer Placeholder 2">
            <a:extLst>
              <a:ext uri="{FF2B5EF4-FFF2-40B4-BE49-F238E27FC236}">
                <a16:creationId xmlns:a16="http://schemas.microsoft.com/office/drawing/2014/main" id="{B10AC543-85C8-5945-9B20-E584F19777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EB02B2-32C7-ED4D-A561-7DF29424F0F3}"/>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219040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DCAB-0B31-6645-9F0F-08DE74384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17AB3-B637-B644-A6DF-19C436C02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1AF6F4-8070-EE4F-9E01-6ACF9979F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95A8E-5F0C-AD4F-BC02-EB2F043F9551}"/>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6" name="Footer Placeholder 5">
            <a:extLst>
              <a:ext uri="{FF2B5EF4-FFF2-40B4-BE49-F238E27FC236}">
                <a16:creationId xmlns:a16="http://schemas.microsoft.com/office/drawing/2014/main" id="{2A44A158-B42F-E743-88C1-562C4F83A4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7EA080-7D68-BC4F-A41C-E65B699EA611}"/>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15140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6A52-D0E3-E543-BE98-9C7A38E43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76B2B7-17E9-F643-BC78-BDCFF557F9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3DC9F79-9FB8-CB42-9D67-6E196100E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9A17E-7114-DC4C-A756-A54B07E840DB}"/>
              </a:ext>
            </a:extLst>
          </p:cNvPr>
          <p:cNvSpPr>
            <a:spLocks noGrp="1"/>
          </p:cNvSpPr>
          <p:nvPr>
            <p:ph type="dt" sz="half" idx="10"/>
          </p:nvPr>
        </p:nvSpPr>
        <p:spPr/>
        <p:txBody>
          <a:bodyPr/>
          <a:lstStyle/>
          <a:p>
            <a:fld id="{B7ED9848-8007-504C-BFDC-3200D4E365B6}" type="datetimeFigureOut">
              <a:rPr lang="en-US" smtClean="0"/>
              <a:t>4/3/20</a:t>
            </a:fld>
            <a:endParaRPr lang="en-US" dirty="0"/>
          </a:p>
        </p:txBody>
      </p:sp>
      <p:sp>
        <p:nvSpPr>
          <p:cNvPr id="6" name="Footer Placeholder 5">
            <a:extLst>
              <a:ext uri="{FF2B5EF4-FFF2-40B4-BE49-F238E27FC236}">
                <a16:creationId xmlns:a16="http://schemas.microsoft.com/office/drawing/2014/main" id="{731271D7-21C6-5447-AED4-E3FC10FB4C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8FACC3-9172-0347-A01C-BB25717221A7}"/>
              </a:ext>
            </a:extLst>
          </p:cNvPr>
          <p:cNvSpPr>
            <a:spLocks noGrp="1"/>
          </p:cNvSpPr>
          <p:nvPr>
            <p:ph type="sldNum" sz="quarter" idx="12"/>
          </p:nvPr>
        </p:nvSpPr>
        <p:spPr/>
        <p:txBody>
          <a:bodyPr/>
          <a:lstStyle/>
          <a:p>
            <a:fld id="{3B0434E6-F4F5-CE4C-81F7-4AB2FC6B3BD6}" type="slidenum">
              <a:rPr lang="en-US" smtClean="0"/>
              <a:t>‹#›</a:t>
            </a:fld>
            <a:endParaRPr lang="en-US" dirty="0"/>
          </a:p>
        </p:txBody>
      </p:sp>
    </p:spTree>
    <p:extLst>
      <p:ext uri="{BB962C8B-B14F-4D97-AF65-F5344CB8AC3E}">
        <p14:creationId xmlns:p14="http://schemas.microsoft.com/office/powerpoint/2010/main" val="8636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754AA6-A6F2-CB46-B392-4BFC50B6B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A70CBB-4EC9-D540-B575-46BA0AD9D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79805-261C-354F-B742-F7A1918DF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D9848-8007-504C-BFDC-3200D4E365B6}" type="datetimeFigureOut">
              <a:rPr lang="en-US" smtClean="0"/>
              <a:t>4/3/20</a:t>
            </a:fld>
            <a:endParaRPr lang="en-US" dirty="0"/>
          </a:p>
        </p:txBody>
      </p:sp>
      <p:sp>
        <p:nvSpPr>
          <p:cNvPr id="5" name="Footer Placeholder 4">
            <a:extLst>
              <a:ext uri="{FF2B5EF4-FFF2-40B4-BE49-F238E27FC236}">
                <a16:creationId xmlns:a16="http://schemas.microsoft.com/office/drawing/2014/main" id="{9DB47643-C635-434C-B334-8029C6BAB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31B637-F729-2045-9A47-07ED8D1AA5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434E6-F4F5-CE4C-81F7-4AB2FC6B3BD6}" type="slidenum">
              <a:rPr lang="en-US" smtClean="0"/>
              <a:t>‹#›</a:t>
            </a:fld>
            <a:endParaRPr lang="en-US" dirty="0"/>
          </a:p>
        </p:txBody>
      </p:sp>
    </p:spTree>
    <p:extLst>
      <p:ext uri="{BB962C8B-B14F-4D97-AF65-F5344CB8AC3E}">
        <p14:creationId xmlns:p14="http://schemas.microsoft.com/office/powerpoint/2010/main" val="3516576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B046-3D38-6C46-921B-52FF69244E4F}"/>
              </a:ext>
            </a:extLst>
          </p:cNvPr>
          <p:cNvSpPr>
            <a:spLocks noGrp="1"/>
          </p:cNvSpPr>
          <p:nvPr>
            <p:ph type="ctrTitle"/>
          </p:nvPr>
        </p:nvSpPr>
        <p:spPr/>
        <p:txBody>
          <a:bodyPr>
            <a:normAutofit/>
          </a:bodyPr>
          <a:lstStyle/>
          <a:p>
            <a:r>
              <a:rPr lang="en-US" sz="4800" dirty="0">
                <a:latin typeface="Franklin Gothic Medium" panose="020B0603020102020204" pitchFamily="34" charset="0"/>
                <a:ea typeface="Verdana" panose="020B0604030504040204" pitchFamily="34" charset="0"/>
                <a:cs typeface="Verdana" panose="020B0604030504040204" pitchFamily="34" charset="0"/>
              </a:rPr>
              <a:t>Mapping of Crustal Magnetic Fields on the Moon</a:t>
            </a:r>
          </a:p>
        </p:txBody>
      </p:sp>
      <p:sp>
        <p:nvSpPr>
          <p:cNvPr id="3" name="Subtitle 2">
            <a:extLst>
              <a:ext uri="{FF2B5EF4-FFF2-40B4-BE49-F238E27FC236}">
                <a16:creationId xmlns:a16="http://schemas.microsoft.com/office/drawing/2014/main" id="{6666CAB3-A552-534B-9D59-A539DB36CE0B}"/>
              </a:ext>
            </a:extLst>
          </p:cNvPr>
          <p:cNvSpPr>
            <a:spLocks noGrp="1"/>
          </p:cNvSpPr>
          <p:nvPr>
            <p:ph type="subTitle" idx="1"/>
          </p:nvPr>
        </p:nvSpPr>
        <p:spPr/>
        <p:txBody>
          <a:bodyPr>
            <a:normAutofit/>
          </a:bodyPr>
          <a:lstStyle/>
          <a:p>
            <a:r>
              <a:rPr lang="en-US" sz="2300" dirty="0">
                <a:latin typeface="Franklin Gothic Medium" panose="020B0603020102020204" pitchFamily="34" charset="0"/>
              </a:rPr>
              <a:t>Cecilyn Bustamante Torres, Dr. Lon Hood, UA/NASA Space Grant</a:t>
            </a:r>
          </a:p>
          <a:p>
            <a:r>
              <a:rPr lang="en-US" sz="2300" dirty="0">
                <a:latin typeface="Franklin Gothic Medium" panose="020B0603020102020204" pitchFamily="34" charset="0"/>
              </a:rPr>
              <a:t>29</a:t>
            </a:r>
            <a:r>
              <a:rPr lang="en-US" sz="2300" baseline="30000" dirty="0">
                <a:latin typeface="Franklin Gothic Medium" panose="020B0603020102020204" pitchFamily="34" charset="0"/>
              </a:rPr>
              <a:t>th</a:t>
            </a:r>
            <a:r>
              <a:rPr lang="en-US" sz="2300" dirty="0">
                <a:latin typeface="Franklin Gothic Medium" panose="020B0603020102020204" pitchFamily="34" charset="0"/>
              </a:rPr>
              <a:t> Annual Arizona Space Grant Consortium Symposium/Tucson, AZ</a:t>
            </a:r>
          </a:p>
          <a:p>
            <a:r>
              <a:rPr lang="en-US" sz="2300" dirty="0">
                <a:latin typeface="Franklin Gothic Medium" panose="020B0603020102020204" pitchFamily="34" charset="0"/>
              </a:rPr>
              <a:t>April 18, 2020</a:t>
            </a:r>
          </a:p>
        </p:txBody>
      </p:sp>
      <p:pic>
        <p:nvPicPr>
          <p:cNvPr id="4" name="Picture 4" descr="ua_logo_lg">
            <a:extLst>
              <a:ext uri="{FF2B5EF4-FFF2-40B4-BE49-F238E27FC236}">
                <a16:creationId xmlns:a16="http://schemas.microsoft.com/office/drawing/2014/main" id="{0E8DF649-A5D1-ED43-A9FF-75B26B1CB8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33" y="539278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a:extLst>
              <a:ext uri="{FF2B5EF4-FFF2-40B4-BE49-F238E27FC236}">
                <a16:creationId xmlns:a16="http://schemas.microsoft.com/office/drawing/2014/main" id="{3FCEA3A0-9D8B-D346-ADD0-080005EA7AF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121092" y="539278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6" descr="nasa-logo">
            <a:extLst>
              <a:ext uri="{FF2B5EF4-FFF2-40B4-BE49-F238E27FC236}">
                <a16:creationId xmlns:a16="http://schemas.microsoft.com/office/drawing/2014/main" id="{6536E86F-6DB5-3F4C-A835-4FCE0555B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1475" y="5522959"/>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12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BCCA-A88B-7D4F-A6A1-B1977E8BE966}"/>
              </a:ext>
            </a:extLst>
          </p:cNvPr>
          <p:cNvSpPr>
            <a:spLocks noGrp="1"/>
          </p:cNvSpPr>
          <p:nvPr>
            <p:ph type="title"/>
          </p:nvPr>
        </p:nvSpPr>
        <p:spPr>
          <a:xfrm>
            <a:off x="838200" y="4119012"/>
            <a:ext cx="3290887" cy="2452687"/>
          </a:xfrm>
        </p:spPr>
        <p:txBody>
          <a:bodyPr vert="horz" lIns="91440" tIns="45720" rIns="91440" bIns="45720" rtlCol="0" anchor="ctr">
            <a:normAutofit/>
          </a:bodyPr>
          <a:lstStyle/>
          <a:p>
            <a:r>
              <a:rPr lang="en-US" sz="4000" dirty="0">
                <a:latin typeface="Franklin Gothic Medium" panose="020B0603020102020204" pitchFamily="34" charset="0"/>
              </a:rPr>
              <a:t>Results (continued)</a:t>
            </a:r>
          </a:p>
        </p:txBody>
      </p:sp>
      <p:sp>
        <p:nvSpPr>
          <p:cNvPr id="15" name="TextBox 14">
            <a:extLst>
              <a:ext uri="{FF2B5EF4-FFF2-40B4-BE49-F238E27FC236}">
                <a16:creationId xmlns:a16="http://schemas.microsoft.com/office/drawing/2014/main" id="{ED4DD5D9-F512-084E-AC0A-2779D1583F88}"/>
              </a:ext>
            </a:extLst>
          </p:cNvPr>
          <p:cNvSpPr txBox="1"/>
          <p:nvPr/>
        </p:nvSpPr>
        <p:spPr>
          <a:xfrm>
            <a:off x="3868386" y="4512364"/>
            <a:ext cx="7485413"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latin typeface="Franklin Gothic Medium" panose="020B0603020102020204" pitchFamily="34" charset="0"/>
              </a:rPr>
              <a:t>The map above displays an example modeling of the lunar magnetic field at an altitude of 30 km (longitude range: 65°S to 35°N) calculated using the ESD technique. The contour interval for the radial field map is 1 nanoTesla.</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19" name="Picture 18">
            <a:extLst>
              <a:ext uri="{FF2B5EF4-FFF2-40B4-BE49-F238E27FC236}">
                <a16:creationId xmlns:a16="http://schemas.microsoft.com/office/drawing/2014/main" id="{384FA273-5716-1F44-BC0B-AFA265A98ECE}"/>
              </a:ext>
            </a:extLst>
          </p:cNvPr>
          <p:cNvPicPr>
            <a:picLocks noChangeAspect="1"/>
          </p:cNvPicPr>
          <p:nvPr/>
        </p:nvPicPr>
        <p:blipFill>
          <a:blip r:embed="rId3"/>
          <a:stretch>
            <a:fillRect/>
          </a:stretch>
        </p:blipFill>
        <p:spPr>
          <a:xfrm>
            <a:off x="1529632" y="401002"/>
            <a:ext cx="9132735" cy="4276361"/>
          </a:xfrm>
          <a:prstGeom prst="rect">
            <a:avLst/>
          </a:prstGeom>
        </p:spPr>
      </p:pic>
      <p:pic>
        <p:nvPicPr>
          <p:cNvPr id="23" name="Picture 22" descr="ua_logo_lg">
            <a:extLst>
              <a:ext uri="{FF2B5EF4-FFF2-40B4-BE49-F238E27FC236}">
                <a16:creationId xmlns:a16="http://schemas.microsoft.com/office/drawing/2014/main" id="{FE02357E-8469-B944-80CE-6CC9D78143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569" y="6214557"/>
            <a:ext cx="579631" cy="49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ZSGC_sunset">
            <a:extLst>
              <a:ext uri="{FF2B5EF4-FFF2-40B4-BE49-F238E27FC236}">
                <a16:creationId xmlns:a16="http://schemas.microsoft.com/office/drawing/2014/main" id="{B0C58AED-999C-D344-A0B9-ABB0AF156C5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6230483"/>
            <a:ext cx="289150" cy="496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 name="Picture 24" descr="nasa-logo">
            <a:extLst>
              <a:ext uri="{FF2B5EF4-FFF2-40B4-BE49-F238E27FC236}">
                <a16:creationId xmlns:a16="http://schemas.microsoft.com/office/drawing/2014/main" id="{BB48B6B7-C453-7E4A-9360-3B52BEFA1A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1228" y="6198292"/>
            <a:ext cx="579631" cy="4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16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25BC-A334-C04B-8B4F-2838B149EEC8}"/>
              </a:ext>
            </a:extLst>
          </p:cNvPr>
          <p:cNvSpPr>
            <a:spLocks noGrp="1"/>
          </p:cNvSpPr>
          <p:nvPr>
            <p:ph type="title"/>
          </p:nvPr>
        </p:nvSpPr>
        <p:spPr>
          <a:xfrm>
            <a:off x="838200" y="365125"/>
            <a:ext cx="10515600" cy="1325563"/>
          </a:xfrm>
        </p:spPr>
        <p:txBody>
          <a:bodyPr/>
          <a:lstStyle/>
          <a:p>
            <a:r>
              <a:rPr lang="en-US" dirty="0">
                <a:latin typeface="Franklin Gothic Medium" panose="020B0603020102020204" pitchFamily="34" charset="0"/>
              </a:rPr>
              <a:t>Results (continued)</a:t>
            </a:r>
          </a:p>
        </p:txBody>
      </p:sp>
      <p:sp>
        <p:nvSpPr>
          <p:cNvPr id="3" name="Content Placeholder 2">
            <a:extLst>
              <a:ext uri="{FF2B5EF4-FFF2-40B4-BE49-F238E27FC236}">
                <a16:creationId xmlns:a16="http://schemas.microsoft.com/office/drawing/2014/main" id="{ABC236A8-A7B0-884C-85D2-1A73CC317570}"/>
              </a:ext>
            </a:extLst>
          </p:cNvPr>
          <p:cNvSpPr>
            <a:spLocks noGrp="1"/>
          </p:cNvSpPr>
          <p:nvPr>
            <p:ph idx="1"/>
          </p:nvPr>
        </p:nvSpPr>
        <p:spPr>
          <a:xfrm>
            <a:off x="838200" y="1825625"/>
            <a:ext cx="10515600" cy="4351338"/>
          </a:xfrm>
        </p:spPr>
        <p:txBody>
          <a:bodyPr/>
          <a:lstStyle/>
          <a:p>
            <a:r>
              <a:rPr lang="en-US" dirty="0">
                <a:latin typeface="Franklin Gothic Medium" panose="020B0603020102020204" pitchFamily="34" charset="0"/>
              </a:rPr>
              <a:t>We are successfully mapping the lunar magnetic field by use of the Equivalent Source Dipole technique. This will aid future research concerning lunar magnetic anomalies and will be useful in planning future lunar missions.</a:t>
            </a:r>
          </a:p>
          <a:p>
            <a:endParaRPr lang="en-US" dirty="0"/>
          </a:p>
        </p:txBody>
      </p:sp>
      <p:pic>
        <p:nvPicPr>
          <p:cNvPr id="21" name="Picture 4" descr="ua_logo_lg">
            <a:extLst>
              <a:ext uri="{FF2B5EF4-FFF2-40B4-BE49-F238E27FC236}">
                <a16:creationId xmlns:a16="http://schemas.microsoft.com/office/drawing/2014/main" id="{095FF1A2-E3E1-DB43-8736-74BD0EAB50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33" y="539278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AZSGC_sunset">
            <a:extLst>
              <a:ext uri="{FF2B5EF4-FFF2-40B4-BE49-F238E27FC236}">
                <a16:creationId xmlns:a16="http://schemas.microsoft.com/office/drawing/2014/main" id="{2262101F-3488-A848-9918-905AF348C2E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121092" y="539278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6" descr="nasa-logo">
            <a:extLst>
              <a:ext uri="{FF2B5EF4-FFF2-40B4-BE49-F238E27FC236}">
                <a16:creationId xmlns:a16="http://schemas.microsoft.com/office/drawing/2014/main" id="{1DDE2FEB-0AFA-5A4E-8CA0-7A6EE3964B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1475" y="5522959"/>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45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4EDA-FE50-A341-95AF-4B6F4C698F19}"/>
              </a:ext>
            </a:extLst>
          </p:cNvPr>
          <p:cNvSpPr>
            <a:spLocks noGrp="1"/>
          </p:cNvSpPr>
          <p:nvPr>
            <p:ph type="title"/>
          </p:nvPr>
        </p:nvSpPr>
        <p:spPr>
          <a:xfrm>
            <a:off x="4465298" y="647700"/>
            <a:ext cx="2134286" cy="1041952"/>
          </a:xfrm>
        </p:spPr>
        <p:txBody>
          <a:bodyPr anchor="ctr">
            <a:normAutofit/>
          </a:bodyPr>
          <a:lstStyle/>
          <a:p>
            <a:r>
              <a:rPr lang="en-US" sz="3600" dirty="0">
                <a:latin typeface="Franklin Gothic Medium" panose="020B0603020102020204" pitchFamily="34" charset="0"/>
              </a:rPr>
              <a:t>Impact</a:t>
            </a:r>
            <a:endParaRPr lang="en-US" sz="3600" dirty="0"/>
          </a:p>
        </p:txBody>
      </p:sp>
      <p:pic>
        <p:nvPicPr>
          <p:cNvPr id="5" name="Picture 4">
            <a:extLst>
              <a:ext uri="{FF2B5EF4-FFF2-40B4-BE49-F238E27FC236}">
                <a16:creationId xmlns:a16="http://schemas.microsoft.com/office/drawing/2014/main" id="{E7D519D5-856C-9743-949C-01D197CE81F3}"/>
              </a:ext>
            </a:extLst>
          </p:cNvPr>
          <p:cNvPicPr>
            <a:picLocks noChangeAspect="1"/>
          </p:cNvPicPr>
          <p:nvPr/>
        </p:nvPicPr>
        <p:blipFill rotWithShape="1">
          <a:blip r:embed="rId2"/>
          <a:srcRect l="14458" r="25108"/>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3" name="Content Placeholder 2">
            <a:extLst>
              <a:ext uri="{FF2B5EF4-FFF2-40B4-BE49-F238E27FC236}">
                <a16:creationId xmlns:a16="http://schemas.microsoft.com/office/drawing/2014/main" id="{81AC8165-0BA8-A641-8928-17E789BFA206}"/>
              </a:ext>
            </a:extLst>
          </p:cNvPr>
          <p:cNvSpPr>
            <a:spLocks noGrp="1"/>
          </p:cNvSpPr>
          <p:nvPr>
            <p:ph idx="1"/>
          </p:nvPr>
        </p:nvSpPr>
        <p:spPr>
          <a:xfrm>
            <a:off x="4465297" y="1349166"/>
            <a:ext cx="7163485" cy="5091391"/>
          </a:xfrm>
        </p:spPr>
        <p:txBody>
          <a:bodyPr anchor="ctr">
            <a:normAutofit fontScale="92500" lnSpcReduction="20000"/>
          </a:bodyPr>
          <a:lstStyle/>
          <a:p>
            <a:endParaRPr lang="en-US" sz="2200" dirty="0">
              <a:latin typeface="Franklin Gothic Medium" panose="020B0603020102020204" pitchFamily="34" charset="0"/>
            </a:endParaRPr>
          </a:p>
          <a:p>
            <a:r>
              <a:rPr lang="en-US" sz="2400" dirty="0">
                <a:latin typeface="Franklin Gothic Medium" panose="020B0603020102020204" pitchFamily="34" charset="0"/>
              </a:rPr>
              <a:t>Associations with surface composition can help to differentiate between sources such as impact-produced material containing iron from the impactors that created large craters on the Moon. </a:t>
            </a:r>
          </a:p>
          <a:p>
            <a:pPr lvl="1"/>
            <a:r>
              <a:rPr lang="en-US" dirty="0">
                <a:latin typeface="Franklin Gothic Medium" panose="020B0603020102020204" pitchFamily="34" charset="0"/>
              </a:rPr>
              <a:t>Magnetic anomalies may have been created when impactors intruded the lunar crust, transformed to liquid and melted, and underwent slow cooling.</a:t>
            </a:r>
          </a:p>
          <a:p>
            <a:pPr lvl="1"/>
            <a:r>
              <a:rPr lang="en-US" dirty="0">
                <a:latin typeface="Franklin Gothic Medium" panose="020B0603020102020204" pitchFamily="34" charset="0"/>
              </a:rPr>
              <a:t>Deposited volcanic material has also been proposed as a source for the magnetic variations on the Moon.</a:t>
            </a:r>
          </a:p>
          <a:p>
            <a:pPr lvl="1"/>
            <a:r>
              <a:rPr lang="en-US" dirty="0">
                <a:latin typeface="Franklin Gothic Medium" panose="020B0603020102020204" pitchFamily="34" charset="0"/>
              </a:rPr>
              <a:t>The location of the magnetic pole at the time a magnetic source body was formed can be estimated if the direction of magnetization can be determined and if the magnetizing field was generated in the Moon’s small iron core.</a:t>
            </a:r>
          </a:p>
          <a:p>
            <a:r>
              <a:rPr lang="en-US" sz="2400" dirty="0">
                <a:latin typeface="Franklin Gothic Medium" panose="020B0603020102020204" pitchFamily="34" charset="0"/>
              </a:rPr>
              <a:t>In sum, global mapping of the crustal magnetic fields on the Moon will allow better modeling and interpretation of lunar magnetic anomalies.</a:t>
            </a:r>
          </a:p>
          <a:p>
            <a:endParaRPr lang="en-US" sz="1400" dirty="0"/>
          </a:p>
          <a:p>
            <a:endParaRPr lang="en-US" sz="1400" dirty="0"/>
          </a:p>
        </p:txBody>
      </p:sp>
      <p:pic>
        <p:nvPicPr>
          <p:cNvPr id="6" name="Picture 5" descr="ua_logo_lg">
            <a:extLst>
              <a:ext uri="{FF2B5EF4-FFF2-40B4-BE49-F238E27FC236}">
                <a16:creationId xmlns:a16="http://schemas.microsoft.com/office/drawing/2014/main" id="{C0E89C2F-D40F-574B-ABB9-B0B1502B37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69" y="6214557"/>
            <a:ext cx="579631" cy="49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ZSGC_sunset">
            <a:extLst>
              <a:ext uri="{FF2B5EF4-FFF2-40B4-BE49-F238E27FC236}">
                <a16:creationId xmlns:a16="http://schemas.microsoft.com/office/drawing/2014/main" id="{EB93B67B-1280-1942-86D8-DAD6F8DD1E0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6230483"/>
            <a:ext cx="289150" cy="496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7" descr="nasa-logo">
            <a:extLst>
              <a:ext uri="{FF2B5EF4-FFF2-40B4-BE49-F238E27FC236}">
                <a16:creationId xmlns:a16="http://schemas.microsoft.com/office/drawing/2014/main" id="{506ABF04-E8AF-C443-926D-F68D468B51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1228" y="6198292"/>
            <a:ext cx="579631" cy="4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50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9911-660D-534F-8F8C-86E72C03E21F}"/>
              </a:ext>
            </a:extLst>
          </p:cNvPr>
          <p:cNvSpPr>
            <a:spLocks noGrp="1"/>
          </p:cNvSpPr>
          <p:nvPr>
            <p:ph type="title"/>
          </p:nvPr>
        </p:nvSpPr>
        <p:spPr>
          <a:xfrm>
            <a:off x="838200" y="365125"/>
            <a:ext cx="10515600" cy="1325563"/>
          </a:xfrm>
        </p:spPr>
        <p:txBody>
          <a:bodyPr/>
          <a:lstStyle/>
          <a:p>
            <a:r>
              <a:rPr lang="en-US" dirty="0">
                <a:latin typeface="Franklin Gothic Medium" panose="020B0603020102020204" pitchFamily="34" charset="0"/>
              </a:rPr>
              <a:t>Acknowledgements</a:t>
            </a:r>
          </a:p>
        </p:txBody>
      </p:sp>
      <p:sp>
        <p:nvSpPr>
          <p:cNvPr id="3" name="Content Placeholder 2">
            <a:extLst>
              <a:ext uri="{FF2B5EF4-FFF2-40B4-BE49-F238E27FC236}">
                <a16:creationId xmlns:a16="http://schemas.microsoft.com/office/drawing/2014/main" id="{6CE397BA-A623-1147-8F2D-F0FD848FF9E2}"/>
              </a:ext>
            </a:extLst>
          </p:cNvPr>
          <p:cNvSpPr>
            <a:spLocks noGrp="1"/>
          </p:cNvSpPr>
          <p:nvPr>
            <p:ph idx="1"/>
          </p:nvPr>
        </p:nvSpPr>
        <p:spPr>
          <a:xfrm>
            <a:off x="838200" y="1552127"/>
            <a:ext cx="10515600" cy="4351338"/>
          </a:xfrm>
        </p:spPr>
        <p:txBody>
          <a:bodyPr>
            <a:normAutofit fontScale="92500"/>
          </a:bodyPr>
          <a:lstStyle/>
          <a:p>
            <a:pPr marL="0" indent="0">
              <a:buNone/>
            </a:pPr>
            <a:r>
              <a:rPr lang="en-US" dirty="0">
                <a:latin typeface="Franklin Gothic Medium" panose="020B0603020102020204" pitchFamily="34" charset="0"/>
              </a:rPr>
              <a:t>I would like to thank NASA and the Orbital Studies of Lunar Magnetism Grant as this work would not have been possible without their support. </a:t>
            </a:r>
          </a:p>
          <a:p>
            <a:pPr marL="0" indent="0">
              <a:buNone/>
            </a:pPr>
            <a:r>
              <a:rPr lang="en-US" dirty="0">
                <a:latin typeface="Franklin Gothic Medium" panose="020B0603020102020204" pitchFamily="34" charset="0"/>
              </a:rPr>
              <a:t>I would also like to extend my deepest gratitude to my mentor, Dr. Lon Hood, for providing me invaluable guidance, encouragement and advice through each stage of the research process. </a:t>
            </a:r>
          </a:p>
          <a:p>
            <a:pPr marL="0" indent="0">
              <a:buNone/>
            </a:pPr>
            <a:r>
              <a:rPr lang="en-US" dirty="0">
                <a:latin typeface="Franklin Gothic Medium" panose="020B0603020102020204" pitchFamily="34" charset="0"/>
              </a:rPr>
              <a:t>I offer my sincere appreciation to Michelle Coe (Manager), Chandra Holifield Collins (Associate Director), Yancy Shirley (Assistant Director), and the UA/NASA Space Grant Steering Committee for honoring me with the opportunity to gain professional experience that promoted personal and professional growth. Thank you for providing support, guidance and oversight of the UA/NASA Space Grant Program. </a:t>
            </a:r>
          </a:p>
          <a:p>
            <a:pPr marL="0" indent="0">
              <a:buNone/>
            </a:pPr>
            <a:endParaRPr lang="en-US" dirty="0">
              <a:latin typeface="Franklin Gothic Medium" panose="020B0603020102020204" pitchFamily="34" charset="0"/>
            </a:endParaRPr>
          </a:p>
          <a:p>
            <a:pPr marL="0" indent="0">
              <a:buNone/>
            </a:pPr>
            <a:endParaRPr lang="en-US" dirty="0">
              <a:latin typeface="Franklin Gothic Medium" panose="020B0603020102020204" pitchFamily="34" charset="0"/>
            </a:endParaRPr>
          </a:p>
        </p:txBody>
      </p:sp>
      <p:pic>
        <p:nvPicPr>
          <p:cNvPr id="4" name="Picture 3" descr="ua_logo_lg">
            <a:extLst>
              <a:ext uri="{FF2B5EF4-FFF2-40B4-BE49-F238E27FC236}">
                <a16:creationId xmlns:a16="http://schemas.microsoft.com/office/drawing/2014/main" id="{6B875854-68BF-2B4A-9959-70864AAEC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69" y="6214557"/>
            <a:ext cx="579631" cy="49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ZSGC_sunset">
            <a:extLst>
              <a:ext uri="{FF2B5EF4-FFF2-40B4-BE49-F238E27FC236}">
                <a16:creationId xmlns:a16="http://schemas.microsoft.com/office/drawing/2014/main" id="{2554A96F-2971-F34F-B301-01689373BD5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6230483"/>
            <a:ext cx="289150" cy="496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descr="nasa-logo">
            <a:extLst>
              <a:ext uri="{FF2B5EF4-FFF2-40B4-BE49-F238E27FC236}">
                <a16:creationId xmlns:a16="http://schemas.microsoft.com/office/drawing/2014/main" id="{7518DF63-EA1C-FB47-8E40-EA2F8D892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1228" y="6198292"/>
            <a:ext cx="579631" cy="4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901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456757-8D1C-A342-BD83-3DBE86BF7015}"/>
              </a:ext>
            </a:extLst>
          </p:cNvPr>
          <p:cNvSpPr txBox="1"/>
          <p:nvPr/>
        </p:nvSpPr>
        <p:spPr>
          <a:xfrm>
            <a:off x="642996" y="4571216"/>
            <a:ext cx="10906008" cy="11154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a:latin typeface="Franklin Gothic Medium" panose="020B0603020102020204" pitchFamily="34" charset="0"/>
                <a:ea typeface="+mj-ea"/>
                <a:cs typeface="+mj-cs"/>
              </a:rPr>
              <a:t>Thank You</a:t>
            </a:r>
          </a:p>
        </p:txBody>
      </p:sp>
      <p:pic>
        <p:nvPicPr>
          <p:cNvPr id="7" name="Picture 6" descr="nasa-logo">
            <a:extLst>
              <a:ext uri="{FF2B5EF4-FFF2-40B4-BE49-F238E27FC236}">
                <a16:creationId xmlns:a16="http://schemas.microsoft.com/office/drawing/2014/main" id="{E4144F59-0D6D-F345-890F-91BD0C8FFD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1946" y="853306"/>
            <a:ext cx="3529109" cy="30214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a:extLst>
              <a:ext uri="{FF2B5EF4-FFF2-40B4-BE49-F238E27FC236}">
                <a16:creationId xmlns:a16="http://schemas.microsoft.com/office/drawing/2014/main" id="{1FF669BE-7ADA-C74E-B6F5-1E817ABE42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2210" t="2715" r="13370" b="1530"/>
          <a:stretch>
            <a:fillRect/>
          </a:stretch>
        </p:blipFill>
        <p:spPr bwMode="auto">
          <a:xfrm>
            <a:off x="4996578" y="476573"/>
            <a:ext cx="2198844" cy="3774916"/>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pic>
        <p:nvPicPr>
          <p:cNvPr id="5" name="Picture 4" descr="ua_logo_lg">
            <a:extLst>
              <a:ext uri="{FF2B5EF4-FFF2-40B4-BE49-F238E27FC236}">
                <a16:creationId xmlns:a16="http://schemas.microsoft.com/office/drawing/2014/main" id="{6D42C354-C8C0-164B-8DF3-21F066F0A8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53400" y="851056"/>
            <a:ext cx="3553968" cy="30259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F3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77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BA06-B491-DD45-A5B7-6516903934CF}"/>
              </a:ext>
            </a:extLst>
          </p:cNvPr>
          <p:cNvSpPr>
            <a:spLocks noGrp="1"/>
          </p:cNvSpPr>
          <p:nvPr>
            <p:ph type="title"/>
          </p:nvPr>
        </p:nvSpPr>
        <p:spPr>
          <a:xfrm>
            <a:off x="648929" y="629266"/>
            <a:ext cx="6586491" cy="1676603"/>
          </a:xfrm>
        </p:spPr>
        <p:txBody>
          <a:bodyPr>
            <a:normAutofit/>
          </a:bodyPr>
          <a:lstStyle/>
          <a:p>
            <a:r>
              <a:rPr lang="en-US" dirty="0">
                <a:latin typeface="Franklin Gothic Medium" panose="020B0603020102020204" pitchFamily="34" charset="0"/>
              </a:rPr>
              <a:t>Introduction</a:t>
            </a:r>
          </a:p>
        </p:txBody>
      </p:sp>
      <p:sp>
        <p:nvSpPr>
          <p:cNvPr id="3" name="Content Placeholder 2">
            <a:extLst>
              <a:ext uri="{FF2B5EF4-FFF2-40B4-BE49-F238E27FC236}">
                <a16:creationId xmlns:a16="http://schemas.microsoft.com/office/drawing/2014/main" id="{C752C6FD-3701-7842-A4CF-0C5F6B97F777}"/>
              </a:ext>
            </a:extLst>
          </p:cNvPr>
          <p:cNvSpPr>
            <a:spLocks noGrp="1"/>
          </p:cNvSpPr>
          <p:nvPr>
            <p:ph idx="1"/>
          </p:nvPr>
        </p:nvSpPr>
        <p:spPr>
          <a:xfrm>
            <a:off x="648929" y="1978439"/>
            <a:ext cx="5970532" cy="3785419"/>
          </a:xfrm>
        </p:spPr>
        <p:txBody>
          <a:bodyPr>
            <a:normAutofit/>
          </a:bodyPr>
          <a:lstStyle/>
          <a:p>
            <a:r>
              <a:rPr lang="en-US" sz="2500" dirty="0">
                <a:latin typeface="Franklin Gothic Medium" panose="020B0603020102020204" pitchFamily="34" charset="0"/>
              </a:rPr>
              <a:t>The Moon possessed a dynamo magnetic field but it has died away.</a:t>
            </a:r>
          </a:p>
          <a:p>
            <a:r>
              <a:rPr lang="en-US" sz="2500" dirty="0">
                <a:latin typeface="Franklin Gothic Medium" panose="020B0603020102020204" pitchFamily="34" charset="0"/>
              </a:rPr>
              <a:t>Magnetic field anomalies remain and are produced by magnetized material in the lunar crust.</a:t>
            </a:r>
          </a:p>
          <a:p>
            <a:r>
              <a:rPr lang="en-US" sz="2500" dirty="0">
                <a:latin typeface="Franklin Gothic Medium" panose="020B0603020102020204" pitchFamily="34" charset="0"/>
              </a:rPr>
              <a:t>Observed</a:t>
            </a:r>
            <a:r>
              <a:rPr lang="en-US" sz="2500" dirty="0">
                <a:effectLst/>
                <a:latin typeface="Franklin Gothic Medium" panose="020B0603020102020204" pitchFamily="34" charset="0"/>
              </a:rPr>
              <a:t> m</a:t>
            </a:r>
            <a:r>
              <a:rPr lang="en-US" sz="2500" dirty="0">
                <a:latin typeface="Franklin Gothic Medium" panose="020B0603020102020204" pitchFamily="34" charset="0"/>
              </a:rPr>
              <a:t>agnetic field anomalies can be applied to construct contour maps to further investigate the nature of the sources and to presume the directions of magnetization.</a:t>
            </a:r>
            <a:endParaRPr lang="en-US" sz="2500" dirty="0">
              <a:effectLst/>
              <a:latin typeface="Franklin Gothic Medium" panose="020B0603020102020204" pitchFamily="34" charset="0"/>
            </a:endParaRPr>
          </a:p>
        </p:txBody>
      </p:sp>
      <p:pic>
        <p:nvPicPr>
          <p:cNvPr id="21" name="Picture 20">
            <a:extLst>
              <a:ext uri="{FF2B5EF4-FFF2-40B4-BE49-F238E27FC236}">
                <a16:creationId xmlns:a16="http://schemas.microsoft.com/office/drawing/2014/main" id="{1DC3487B-E009-3F40-A427-AABBA1209096}"/>
              </a:ext>
            </a:extLst>
          </p:cNvPr>
          <p:cNvPicPr>
            <a:picLocks noChangeAspect="1"/>
          </p:cNvPicPr>
          <p:nvPr/>
        </p:nvPicPr>
        <p:blipFill>
          <a:blip r:embed="rId3"/>
          <a:stretch>
            <a:fillRect/>
          </a:stretch>
        </p:blipFill>
        <p:spPr>
          <a:xfrm>
            <a:off x="7034571" y="2018195"/>
            <a:ext cx="4508500" cy="3378200"/>
          </a:xfrm>
          <a:prstGeom prst="rect">
            <a:avLst/>
          </a:prstGeom>
        </p:spPr>
      </p:pic>
      <p:sp>
        <p:nvSpPr>
          <p:cNvPr id="22" name="TextBox 21">
            <a:extLst>
              <a:ext uri="{FF2B5EF4-FFF2-40B4-BE49-F238E27FC236}">
                <a16:creationId xmlns:a16="http://schemas.microsoft.com/office/drawing/2014/main" id="{0FA5F1F1-96B4-5F4C-AFB4-997F9491995A}"/>
              </a:ext>
            </a:extLst>
          </p:cNvPr>
          <p:cNvSpPr txBox="1"/>
          <p:nvPr/>
        </p:nvSpPr>
        <p:spPr>
          <a:xfrm>
            <a:off x="7944839" y="5396395"/>
            <a:ext cx="3598232" cy="307777"/>
          </a:xfrm>
          <a:prstGeom prst="rect">
            <a:avLst/>
          </a:prstGeom>
          <a:noFill/>
        </p:spPr>
        <p:txBody>
          <a:bodyPr wrap="square" rtlCol="0">
            <a:spAutoFit/>
          </a:bodyPr>
          <a:lstStyle/>
          <a:p>
            <a:pPr algn="r"/>
            <a:r>
              <a:rPr lang="en-US" sz="1400" dirty="0">
                <a:solidFill>
                  <a:schemeClr val="tx1">
                    <a:lumMod val="50000"/>
                    <a:lumOff val="50000"/>
                  </a:schemeClr>
                </a:solidFill>
                <a:latin typeface="Franklin Gothic Medium" panose="020B0603020102020204" pitchFamily="34" charset="0"/>
              </a:rPr>
              <a:t>M.-H. Deproost, ORB, Belgique</a:t>
            </a:r>
          </a:p>
        </p:txBody>
      </p:sp>
      <p:pic>
        <p:nvPicPr>
          <p:cNvPr id="36" name="Picture 35" descr="ua_logo_lg">
            <a:extLst>
              <a:ext uri="{FF2B5EF4-FFF2-40B4-BE49-F238E27FC236}">
                <a16:creationId xmlns:a16="http://schemas.microsoft.com/office/drawing/2014/main" id="{026D87A1-6267-0446-881B-B17CA5BD6E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569" y="5972277"/>
            <a:ext cx="796926" cy="6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ZSGC_sunset">
            <a:extLst>
              <a:ext uri="{FF2B5EF4-FFF2-40B4-BE49-F238E27FC236}">
                <a16:creationId xmlns:a16="http://schemas.microsoft.com/office/drawing/2014/main" id="{41F880AE-059F-3A4E-BBBF-3E4F126ACF2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5946797"/>
            <a:ext cx="421182" cy="722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 name="Picture 37" descr="nasa-logo">
            <a:extLst>
              <a:ext uri="{FF2B5EF4-FFF2-40B4-BE49-F238E27FC236}">
                <a16:creationId xmlns:a16="http://schemas.microsoft.com/office/drawing/2014/main" id="{BCBB21F7-308F-3A40-9274-98E5B9D6EA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1228" y="6029948"/>
            <a:ext cx="709544" cy="6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9CAA-3881-0841-A6D0-BE8ECB4A5D06}"/>
              </a:ext>
            </a:extLst>
          </p:cNvPr>
          <p:cNvSpPr>
            <a:spLocks noGrp="1"/>
          </p:cNvSpPr>
          <p:nvPr>
            <p:ph type="title"/>
          </p:nvPr>
        </p:nvSpPr>
        <p:spPr>
          <a:xfrm>
            <a:off x="4965430" y="629268"/>
            <a:ext cx="6586491" cy="1286160"/>
          </a:xfrm>
        </p:spPr>
        <p:txBody>
          <a:bodyPr wrap="square" anchor="b">
            <a:normAutofit/>
          </a:bodyPr>
          <a:lstStyle/>
          <a:p>
            <a:r>
              <a:rPr lang="en-US" dirty="0">
                <a:latin typeface="Franklin Gothic Medium" panose="020B0603020102020204" pitchFamily="34" charset="0"/>
              </a:rPr>
              <a:t>Terminology</a:t>
            </a:r>
            <a:endParaRPr lang="en-US" dirty="0"/>
          </a:p>
        </p:txBody>
      </p:sp>
      <p:sp>
        <p:nvSpPr>
          <p:cNvPr id="3" name="Content Placeholder 2">
            <a:extLst>
              <a:ext uri="{FF2B5EF4-FFF2-40B4-BE49-F238E27FC236}">
                <a16:creationId xmlns:a16="http://schemas.microsoft.com/office/drawing/2014/main" id="{2D388C71-12D5-B243-A104-FBC624E80588}"/>
              </a:ext>
            </a:extLst>
          </p:cNvPr>
          <p:cNvSpPr>
            <a:spLocks noGrp="1"/>
          </p:cNvSpPr>
          <p:nvPr>
            <p:ph idx="1"/>
          </p:nvPr>
        </p:nvSpPr>
        <p:spPr>
          <a:xfrm>
            <a:off x="4965431" y="2219742"/>
            <a:ext cx="6586489" cy="4198854"/>
          </a:xfrm>
        </p:spPr>
        <p:txBody>
          <a:bodyPr>
            <a:normAutofit fontScale="92500" lnSpcReduction="10000"/>
          </a:bodyPr>
          <a:lstStyle/>
          <a:p>
            <a:r>
              <a:rPr lang="en-US" sz="2200" dirty="0">
                <a:latin typeface="Franklin Gothic Medium" panose="020B0603020102020204" pitchFamily="34" charset="0"/>
              </a:rPr>
              <a:t>What is a dipole?</a:t>
            </a:r>
          </a:p>
          <a:p>
            <a:pPr lvl="1"/>
            <a:r>
              <a:rPr lang="en-US" sz="2200" dirty="0">
                <a:latin typeface="Franklin Gothic Medium" panose="020B0603020102020204" pitchFamily="34" charset="0"/>
              </a:rPr>
              <a:t>A system which consists of both positive and negative magnetic charges separated by a small distance.</a:t>
            </a:r>
          </a:p>
          <a:p>
            <a:r>
              <a:rPr lang="en-US" sz="2200" dirty="0">
                <a:latin typeface="Franklin Gothic Medium" panose="020B0603020102020204" pitchFamily="34" charset="0"/>
              </a:rPr>
              <a:t>What is a dipole moment?</a:t>
            </a:r>
          </a:p>
          <a:p>
            <a:pPr lvl="1"/>
            <a:r>
              <a:rPr lang="en-US" sz="2200" dirty="0">
                <a:latin typeface="Franklin Gothic Medium" panose="020B0603020102020204" pitchFamily="34" charset="0"/>
              </a:rPr>
              <a:t>A measure of the strength and orientation of a magnetic dipole that produces a magnetic field. Higher order terms (such as the magnetic quadrupole moment) may be needed for more extended source bodies.</a:t>
            </a:r>
          </a:p>
          <a:p>
            <a:pPr lvl="1"/>
            <a:r>
              <a:rPr lang="en-US" sz="2200" dirty="0">
                <a:latin typeface="Franklin Gothic Medium" panose="020B0603020102020204" pitchFamily="34" charset="0"/>
              </a:rPr>
              <a:t>It is a vector quantity whose direction runs from the south to the north pole of a magnetic source body.</a:t>
            </a:r>
          </a:p>
          <a:p>
            <a:pPr lvl="1"/>
            <a:r>
              <a:rPr lang="en-US" sz="2200" dirty="0">
                <a:latin typeface="Franklin Gothic Medium" panose="020B0603020102020204" pitchFamily="34" charset="0"/>
              </a:rPr>
              <a:t>It’s magnitude determines the magnetic orientation and magnetic field strength.</a:t>
            </a:r>
          </a:p>
          <a:p>
            <a:pPr lvl="2"/>
            <a:endParaRPr lang="en-US" sz="1700" dirty="0">
              <a:latin typeface="Franklin Gothic Medium" panose="020B0603020102020204" pitchFamily="34" charset="0"/>
            </a:endParaRPr>
          </a:p>
        </p:txBody>
      </p:sp>
      <p:pic>
        <p:nvPicPr>
          <p:cNvPr id="7" name="Content Placeholder 4">
            <a:extLst>
              <a:ext uri="{FF2B5EF4-FFF2-40B4-BE49-F238E27FC236}">
                <a16:creationId xmlns:a16="http://schemas.microsoft.com/office/drawing/2014/main" id="{5021BAD8-F507-ED4A-A1E1-1388E6DD365E}"/>
              </a:ext>
            </a:extLst>
          </p:cNvPr>
          <p:cNvPicPr>
            <a:picLocks noChangeAspect="1"/>
          </p:cNvPicPr>
          <p:nvPr/>
        </p:nvPicPr>
        <p:blipFill rotWithShape="1">
          <a:blip r:embed="rId3"/>
          <a:srcRect l="14905" r="18515"/>
          <a:stretch/>
        </p:blipFill>
        <p:spPr>
          <a:xfrm>
            <a:off x="20" y="10"/>
            <a:ext cx="4635571" cy="6857990"/>
          </a:xfrm>
          <a:prstGeom prst="rect">
            <a:avLst/>
          </a:prstGeom>
          <a:effectLst/>
        </p:spPr>
      </p:pic>
      <p:cxnSp>
        <p:nvCxnSpPr>
          <p:cNvPr id="23"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descr="ua_logo_lg">
            <a:extLst>
              <a:ext uri="{FF2B5EF4-FFF2-40B4-BE49-F238E27FC236}">
                <a16:creationId xmlns:a16="http://schemas.microsoft.com/office/drawing/2014/main" id="{169ABEDF-6264-5042-86B7-223AA14295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569" y="6214557"/>
            <a:ext cx="579631" cy="49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ZSGC_sunset">
            <a:extLst>
              <a:ext uri="{FF2B5EF4-FFF2-40B4-BE49-F238E27FC236}">
                <a16:creationId xmlns:a16="http://schemas.microsoft.com/office/drawing/2014/main" id="{80CB1C79-FC77-8A41-AFC0-6032338D86DD}"/>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6230483"/>
            <a:ext cx="289150" cy="496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 name="Picture 27" descr="nasa-logo">
            <a:extLst>
              <a:ext uri="{FF2B5EF4-FFF2-40B4-BE49-F238E27FC236}">
                <a16:creationId xmlns:a16="http://schemas.microsoft.com/office/drawing/2014/main" id="{63EEBA58-8AB6-0141-87C3-5E6B1BE437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1228" y="6198292"/>
            <a:ext cx="579631" cy="4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62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24A-FAA7-4549-96A1-5CACF3CC3E07}"/>
              </a:ext>
            </a:extLst>
          </p:cNvPr>
          <p:cNvSpPr>
            <a:spLocks noGrp="1"/>
          </p:cNvSpPr>
          <p:nvPr>
            <p:ph type="title"/>
          </p:nvPr>
        </p:nvSpPr>
        <p:spPr/>
        <p:txBody>
          <a:bodyPr/>
          <a:lstStyle/>
          <a:p>
            <a:r>
              <a:rPr lang="en-US" dirty="0">
                <a:latin typeface="Franklin Gothic Medium" panose="020B0603020102020204" pitchFamily="34" charset="0"/>
              </a:rPr>
              <a:t>Objective</a:t>
            </a:r>
          </a:p>
        </p:txBody>
      </p:sp>
      <p:sp>
        <p:nvSpPr>
          <p:cNvPr id="3" name="Content Placeholder 2">
            <a:extLst>
              <a:ext uri="{FF2B5EF4-FFF2-40B4-BE49-F238E27FC236}">
                <a16:creationId xmlns:a16="http://schemas.microsoft.com/office/drawing/2014/main" id="{DC97E9AA-1D62-4A44-A976-475B7EAB64BA}"/>
              </a:ext>
            </a:extLst>
          </p:cNvPr>
          <p:cNvSpPr>
            <a:spLocks noGrp="1"/>
          </p:cNvSpPr>
          <p:nvPr>
            <p:ph idx="1"/>
          </p:nvPr>
        </p:nvSpPr>
        <p:spPr>
          <a:xfrm>
            <a:off x="838200" y="1659059"/>
            <a:ext cx="10515600" cy="3567159"/>
          </a:xfrm>
        </p:spPr>
        <p:txBody>
          <a:bodyPr>
            <a:normAutofit fontScale="92500"/>
          </a:bodyPr>
          <a:lstStyle/>
          <a:p>
            <a:r>
              <a:rPr lang="en-US" dirty="0">
                <a:latin typeface="Franklin Gothic Medium" panose="020B0603020102020204" pitchFamily="34" charset="0"/>
              </a:rPr>
              <a:t>Utilize the radial component of orbital magnetometer data from two missions (the NASA Lunar Prospector mission and the Japanese Kaguya mission) to produce contour maps of the lunar magnetic field at 30 km altitude using the Equivalent Source Dipole (ESD) technique. </a:t>
            </a:r>
          </a:p>
          <a:p>
            <a:r>
              <a:rPr lang="en-US" dirty="0">
                <a:latin typeface="Franklin Gothic Medium" panose="020B0603020102020204" pitchFamily="34" charset="0"/>
              </a:rPr>
              <a:t>In its simplest form, the ESD technique involves fitting the measured magnetic field at the variable spacecraft altitude to an array of vertically oriented magnetic dipoles at some depth beneath the lunar surface.  Once all of the dipole moments are determined, the magnetic field can be calculated at a constant altitude.</a:t>
            </a:r>
          </a:p>
        </p:txBody>
      </p:sp>
      <p:pic>
        <p:nvPicPr>
          <p:cNvPr id="4" name="Picture 4" descr="ua_logo_lg">
            <a:extLst>
              <a:ext uri="{FF2B5EF4-FFF2-40B4-BE49-F238E27FC236}">
                <a16:creationId xmlns:a16="http://schemas.microsoft.com/office/drawing/2014/main" id="{2DF4D266-9926-2D48-82A6-A86F79FCF5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33" y="539278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a:extLst>
              <a:ext uri="{FF2B5EF4-FFF2-40B4-BE49-F238E27FC236}">
                <a16:creationId xmlns:a16="http://schemas.microsoft.com/office/drawing/2014/main" id="{1A9B5E50-FBBE-E14E-9B1B-A002241F675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121092" y="539278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6" descr="nasa-logo">
            <a:extLst>
              <a:ext uri="{FF2B5EF4-FFF2-40B4-BE49-F238E27FC236}">
                <a16:creationId xmlns:a16="http://schemas.microsoft.com/office/drawing/2014/main" id="{E55A8D43-5765-B343-AEBA-7602B94B4F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1475" y="5522959"/>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22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CA6-A23C-2F4A-BFF2-60435A8DB3BF}"/>
              </a:ext>
            </a:extLst>
          </p:cNvPr>
          <p:cNvSpPr>
            <a:spLocks noGrp="1"/>
          </p:cNvSpPr>
          <p:nvPr>
            <p:ph type="title"/>
          </p:nvPr>
        </p:nvSpPr>
        <p:spPr>
          <a:xfrm>
            <a:off x="838200" y="365125"/>
            <a:ext cx="10515600" cy="1325563"/>
          </a:xfrm>
        </p:spPr>
        <p:txBody>
          <a:bodyPr/>
          <a:lstStyle/>
          <a:p>
            <a:r>
              <a:rPr lang="en-US" dirty="0">
                <a:latin typeface="Franklin Gothic Medium" panose="020B0603020102020204" pitchFamily="34" charset="0"/>
              </a:rPr>
              <a:t>Data Selection</a:t>
            </a:r>
          </a:p>
        </p:txBody>
      </p:sp>
      <p:sp>
        <p:nvSpPr>
          <p:cNvPr id="3" name="Content Placeholder 2">
            <a:extLst>
              <a:ext uri="{FF2B5EF4-FFF2-40B4-BE49-F238E27FC236}">
                <a16:creationId xmlns:a16="http://schemas.microsoft.com/office/drawing/2014/main" id="{94F72B1B-285F-9443-A120-0AFBEE042895}"/>
              </a:ext>
            </a:extLst>
          </p:cNvPr>
          <p:cNvSpPr>
            <a:spLocks noGrp="1"/>
          </p:cNvSpPr>
          <p:nvPr>
            <p:ph idx="1"/>
          </p:nvPr>
        </p:nvSpPr>
        <p:spPr>
          <a:xfrm>
            <a:off x="838200" y="1825625"/>
            <a:ext cx="10515600" cy="4351338"/>
          </a:xfrm>
        </p:spPr>
        <p:txBody>
          <a:bodyPr/>
          <a:lstStyle/>
          <a:p>
            <a:r>
              <a:rPr lang="en-US" dirty="0">
                <a:latin typeface="Franklin Gothic Medium" panose="020B0603020102020204" pitchFamily="34" charset="0"/>
              </a:rPr>
              <a:t>A combination of orbital magnetometer data from the NASA Lunar Prospector mission (March 1999, May 1999) and the Japanese Kaguya mission (April-June 2009) was utilized. </a:t>
            </a:r>
          </a:p>
          <a:p>
            <a:pPr lvl="1"/>
            <a:r>
              <a:rPr lang="en-US" dirty="0">
                <a:latin typeface="Franklin Gothic Medium" panose="020B0603020102020204" pitchFamily="34" charset="0"/>
              </a:rPr>
              <a:t>Only orbits at low altitudes were considered.</a:t>
            </a:r>
          </a:p>
          <a:p>
            <a:r>
              <a:rPr lang="en-US" dirty="0">
                <a:latin typeface="Franklin Gothic Medium" panose="020B0603020102020204" pitchFamily="34" charset="0"/>
              </a:rPr>
              <a:t>A total of 189 orbits were used to map the near side of the moon while 191 orbits were used for the far side.</a:t>
            </a:r>
          </a:p>
          <a:p>
            <a:endParaRPr lang="en-US" dirty="0">
              <a:latin typeface="Franklin Gothic Medium" panose="020B0603020102020204" pitchFamily="34" charset="0"/>
            </a:endParaRPr>
          </a:p>
        </p:txBody>
      </p:sp>
      <p:pic>
        <p:nvPicPr>
          <p:cNvPr id="16" name="Picture 4" descr="ua_logo_lg">
            <a:extLst>
              <a:ext uri="{FF2B5EF4-FFF2-40B4-BE49-F238E27FC236}">
                <a16:creationId xmlns:a16="http://schemas.microsoft.com/office/drawing/2014/main" id="{6565D262-02DC-4140-BD21-2D84D61434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33" y="539278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AZSGC_sunset">
            <a:extLst>
              <a:ext uri="{FF2B5EF4-FFF2-40B4-BE49-F238E27FC236}">
                <a16:creationId xmlns:a16="http://schemas.microsoft.com/office/drawing/2014/main" id="{438C3366-E6BA-6D44-B368-319607954F7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121092" y="539278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Picture 6" descr="nasa-logo">
            <a:extLst>
              <a:ext uri="{FF2B5EF4-FFF2-40B4-BE49-F238E27FC236}">
                <a16:creationId xmlns:a16="http://schemas.microsoft.com/office/drawing/2014/main" id="{BAB641EE-8819-9045-B097-9118F100C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1475" y="5522959"/>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32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2DA5-4D7E-9C42-9FCA-C4D999BAFFD8}"/>
              </a:ext>
            </a:extLst>
          </p:cNvPr>
          <p:cNvSpPr>
            <a:spLocks noGrp="1"/>
          </p:cNvSpPr>
          <p:nvPr>
            <p:ph type="title"/>
          </p:nvPr>
        </p:nvSpPr>
        <p:spPr/>
        <p:txBody>
          <a:bodyPr/>
          <a:lstStyle/>
          <a:p>
            <a:r>
              <a:rPr lang="en-US" dirty="0">
                <a:latin typeface="Franklin Gothic Medium" panose="020B0603020102020204" pitchFamily="34" charset="0"/>
              </a:rPr>
              <a:t>Mapping Methods</a:t>
            </a:r>
          </a:p>
        </p:txBody>
      </p:sp>
      <p:sp>
        <p:nvSpPr>
          <p:cNvPr id="7" name="Content Placeholder 6">
            <a:extLst>
              <a:ext uri="{FF2B5EF4-FFF2-40B4-BE49-F238E27FC236}">
                <a16:creationId xmlns:a16="http://schemas.microsoft.com/office/drawing/2014/main" id="{8E61DCA8-A174-484A-8424-56748DB1CE17}"/>
              </a:ext>
            </a:extLst>
          </p:cNvPr>
          <p:cNvSpPr>
            <a:spLocks noGrp="1"/>
          </p:cNvSpPr>
          <p:nvPr>
            <p:ph idx="1"/>
          </p:nvPr>
        </p:nvSpPr>
        <p:spPr>
          <a:xfrm>
            <a:off x="830743" y="1660837"/>
            <a:ext cx="10515600" cy="4117975"/>
          </a:xfrm>
        </p:spPr>
        <p:txBody>
          <a:bodyPr>
            <a:normAutofit lnSpcReduction="10000"/>
          </a:bodyPr>
          <a:lstStyle/>
          <a:p>
            <a:pPr>
              <a:lnSpc>
                <a:spcPct val="100000"/>
              </a:lnSpc>
            </a:pPr>
            <a:r>
              <a:rPr lang="en-US" sz="2700" dirty="0">
                <a:latin typeface="Franklin Gothic Medium" panose="020B0603020102020204" pitchFamily="34" charset="0"/>
                <a:ea typeface="FangSong" panose="02010609060101010101" pitchFamily="49" charset="-122"/>
              </a:rPr>
              <a:t>Before applying the ESD technique, it is first necessary to minimize any contribution of external fields from the data. </a:t>
            </a:r>
          </a:p>
          <a:p>
            <a:pPr>
              <a:lnSpc>
                <a:spcPct val="100000"/>
              </a:lnSpc>
            </a:pPr>
            <a:r>
              <a:rPr lang="en-US" sz="2700" dirty="0">
                <a:latin typeface="Franklin Gothic Medium" panose="020B0603020102020204" pitchFamily="34" charset="0"/>
                <a:ea typeface="FangSong" panose="02010609060101010101" pitchFamily="49" charset="-122"/>
              </a:rPr>
              <a:t>A detrending filtering method was applied to the raw field data to minimize long-wavelength fields of non-lunar origin.</a:t>
            </a:r>
          </a:p>
          <a:p>
            <a:pPr>
              <a:lnSpc>
                <a:spcPct val="100000"/>
              </a:lnSpc>
            </a:pPr>
            <a:r>
              <a:rPr lang="en-US" sz="2700" dirty="0">
                <a:latin typeface="Franklin Gothic Medium" panose="020B0603020102020204" pitchFamily="34" charset="0"/>
                <a:ea typeface="FangSong" panose="02010609060101010101" pitchFamily="49" charset="-122"/>
              </a:rPr>
              <a:t>Stack-plots were then created to conduct careful visual editing of the orbits to further eliminate noise and short-wavelength variations that are not repeating on consecutive orbit passes.</a:t>
            </a:r>
          </a:p>
          <a:p>
            <a:pPr lvl="1">
              <a:lnSpc>
                <a:spcPct val="100000"/>
              </a:lnSpc>
            </a:pPr>
            <a:r>
              <a:rPr lang="en-US" dirty="0">
                <a:latin typeface="Franklin Gothic Medium" panose="020B0603020102020204" pitchFamily="34" charset="0"/>
                <a:ea typeface="FangSong" panose="02010609060101010101" pitchFamily="49" charset="-122"/>
              </a:rPr>
              <a:t>This is necessary as these fluctuations at high altitudes can be amplified by the Equivalent Source Dipole method when proceeding to lower altitudes.</a:t>
            </a:r>
          </a:p>
        </p:txBody>
      </p:sp>
      <p:pic>
        <p:nvPicPr>
          <p:cNvPr id="13" name="Picture 12" descr="ua_logo_lg">
            <a:extLst>
              <a:ext uri="{FF2B5EF4-FFF2-40B4-BE49-F238E27FC236}">
                <a16:creationId xmlns:a16="http://schemas.microsoft.com/office/drawing/2014/main" id="{2F1B1F1D-5615-8A43-AE3A-48CF0313BB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69" y="5972277"/>
            <a:ext cx="796926" cy="6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ZSGC_sunset">
            <a:extLst>
              <a:ext uri="{FF2B5EF4-FFF2-40B4-BE49-F238E27FC236}">
                <a16:creationId xmlns:a16="http://schemas.microsoft.com/office/drawing/2014/main" id="{00C59893-2E54-6D4F-A542-AF440E43F47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5946797"/>
            <a:ext cx="421182" cy="722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14" descr="nasa-logo">
            <a:extLst>
              <a:ext uri="{FF2B5EF4-FFF2-40B4-BE49-F238E27FC236}">
                <a16:creationId xmlns:a16="http://schemas.microsoft.com/office/drawing/2014/main" id="{6C75F0C7-CFE7-EC40-8231-787B018257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1228" y="6029948"/>
            <a:ext cx="709544" cy="6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0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2DA5-4D7E-9C42-9FCA-C4D999BAFFD8}"/>
              </a:ext>
            </a:extLst>
          </p:cNvPr>
          <p:cNvSpPr>
            <a:spLocks noGrp="1"/>
          </p:cNvSpPr>
          <p:nvPr>
            <p:ph type="title"/>
          </p:nvPr>
        </p:nvSpPr>
        <p:spPr>
          <a:xfrm>
            <a:off x="4965430" y="629268"/>
            <a:ext cx="6586491" cy="1286160"/>
          </a:xfrm>
        </p:spPr>
        <p:txBody>
          <a:bodyPr anchor="b">
            <a:normAutofit/>
          </a:bodyPr>
          <a:lstStyle/>
          <a:p>
            <a:r>
              <a:rPr lang="en-US" sz="4100" dirty="0">
                <a:latin typeface="Franklin Gothic Medium" panose="020B0603020102020204" pitchFamily="34" charset="0"/>
              </a:rPr>
              <a:t>Mapping Methods (continued)</a:t>
            </a:r>
          </a:p>
        </p:txBody>
      </p:sp>
      <p:sp>
        <p:nvSpPr>
          <p:cNvPr id="7" name="Content Placeholder 6">
            <a:extLst>
              <a:ext uri="{FF2B5EF4-FFF2-40B4-BE49-F238E27FC236}">
                <a16:creationId xmlns:a16="http://schemas.microsoft.com/office/drawing/2014/main" id="{8E61DCA8-A174-484A-8424-56748DB1CE17}"/>
              </a:ext>
            </a:extLst>
          </p:cNvPr>
          <p:cNvSpPr>
            <a:spLocks noGrp="1"/>
          </p:cNvSpPr>
          <p:nvPr>
            <p:ph idx="1"/>
          </p:nvPr>
        </p:nvSpPr>
        <p:spPr>
          <a:xfrm>
            <a:off x="4965431" y="2438400"/>
            <a:ext cx="6586489" cy="3785419"/>
          </a:xfrm>
        </p:spPr>
        <p:txBody>
          <a:bodyPr>
            <a:normAutofit/>
          </a:bodyPr>
          <a:lstStyle/>
          <a:p>
            <a:r>
              <a:rPr lang="en-US" sz="2600" dirty="0">
                <a:latin typeface="Franklin Gothic Medium" panose="020B0603020102020204" pitchFamily="34" charset="0"/>
                <a:ea typeface="FangSong" panose="02010609060101010101" pitchFamily="49" charset="-122"/>
              </a:rPr>
              <a:t>Figure 1 demonstrates a sample stack-plot of Kaguya magnetometer data with repeating successive orbit passes indicating the presence of a magnetic anomaly.</a:t>
            </a:r>
          </a:p>
        </p:txBody>
      </p:sp>
      <p:pic>
        <p:nvPicPr>
          <p:cNvPr id="9" name="Picture 8">
            <a:extLst>
              <a:ext uri="{FF2B5EF4-FFF2-40B4-BE49-F238E27FC236}">
                <a16:creationId xmlns:a16="http://schemas.microsoft.com/office/drawing/2014/main" id="{7A9F6F99-8790-BA42-96F9-ADEE350F4E22}"/>
              </a:ext>
            </a:extLst>
          </p:cNvPr>
          <p:cNvPicPr>
            <a:picLocks noChangeAspect="1"/>
          </p:cNvPicPr>
          <p:nvPr/>
        </p:nvPicPr>
        <p:blipFill rotWithShape="1">
          <a:blip r:embed="rId3"/>
          <a:srcRect l="6275" t="-2319" r="6226" b="2319"/>
          <a:stretch/>
        </p:blipFill>
        <p:spPr>
          <a:xfrm>
            <a:off x="169548"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C95542B-0EC7-2C45-BB02-4E95C984547B}"/>
              </a:ext>
            </a:extLst>
          </p:cNvPr>
          <p:cNvSpPr txBox="1"/>
          <p:nvPr/>
        </p:nvSpPr>
        <p:spPr>
          <a:xfrm>
            <a:off x="169548" y="236903"/>
            <a:ext cx="1698171" cy="400110"/>
          </a:xfrm>
          <a:prstGeom prst="rect">
            <a:avLst/>
          </a:prstGeom>
          <a:noFill/>
        </p:spPr>
        <p:txBody>
          <a:bodyPr wrap="square" rtlCol="0">
            <a:spAutoFit/>
          </a:bodyPr>
          <a:lstStyle/>
          <a:p>
            <a:pPr>
              <a:spcAft>
                <a:spcPts val="600"/>
              </a:spcAft>
            </a:pPr>
            <a:r>
              <a:rPr lang="en-US" sz="2000" dirty="0">
                <a:latin typeface="Franklin Gothic Medium" panose="020B0603020102020204" pitchFamily="34" charset="0"/>
              </a:rPr>
              <a:t>Figure 1. </a:t>
            </a:r>
          </a:p>
        </p:txBody>
      </p:sp>
      <p:pic>
        <p:nvPicPr>
          <p:cNvPr id="10" name="Picture 9" descr="ua_logo_lg">
            <a:extLst>
              <a:ext uri="{FF2B5EF4-FFF2-40B4-BE49-F238E27FC236}">
                <a16:creationId xmlns:a16="http://schemas.microsoft.com/office/drawing/2014/main" id="{961551FC-FD04-7D47-AA56-501B341A0C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569" y="6214557"/>
            <a:ext cx="579631" cy="49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ZSGC_sunset">
            <a:extLst>
              <a:ext uri="{FF2B5EF4-FFF2-40B4-BE49-F238E27FC236}">
                <a16:creationId xmlns:a16="http://schemas.microsoft.com/office/drawing/2014/main" id="{84B23F37-029F-D144-931C-E152971C48A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6230483"/>
            <a:ext cx="289150" cy="496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descr="nasa-logo">
            <a:extLst>
              <a:ext uri="{FF2B5EF4-FFF2-40B4-BE49-F238E27FC236}">
                <a16:creationId xmlns:a16="http://schemas.microsoft.com/office/drawing/2014/main" id="{941D0FB5-16C1-2247-A7B7-4F5DFA337C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1228" y="6198292"/>
            <a:ext cx="579631" cy="4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81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09A3-406A-A840-808E-C6304A373A9D}"/>
              </a:ext>
            </a:extLst>
          </p:cNvPr>
          <p:cNvSpPr>
            <a:spLocks noGrp="1"/>
          </p:cNvSpPr>
          <p:nvPr>
            <p:ph type="title"/>
          </p:nvPr>
        </p:nvSpPr>
        <p:spPr/>
        <p:txBody>
          <a:bodyPr/>
          <a:lstStyle/>
          <a:p>
            <a:r>
              <a:rPr lang="en-US" dirty="0">
                <a:latin typeface="Franklin Gothic Medium" panose="020B0603020102020204" pitchFamily="34" charset="0"/>
              </a:rPr>
              <a:t>Mapping Methods (continued)</a:t>
            </a:r>
          </a:p>
        </p:txBody>
      </p:sp>
      <p:sp>
        <p:nvSpPr>
          <p:cNvPr id="3" name="Content Placeholder 2">
            <a:extLst>
              <a:ext uri="{FF2B5EF4-FFF2-40B4-BE49-F238E27FC236}">
                <a16:creationId xmlns:a16="http://schemas.microsoft.com/office/drawing/2014/main" id="{822BDAEC-C964-7048-9104-A723BBF3403B}"/>
              </a:ext>
            </a:extLst>
          </p:cNvPr>
          <p:cNvSpPr>
            <a:spLocks noGrp="1"/>
          </p:cNvSpPr>
          <p:nvPr>
            <p:ph idx="1"/>
          </p:nvPr>
        </p:nvSpPr>
        <p:spPr>
          <a:xfrm>
            <a:off x="838199" y="1678937"/>
            <a:ext cx="10515599" cy="4351338"/>
          </a:xfrm>
        </p:spPr>
        <p:txBody>
          <a:bodyPr>
            <a:normAutofit fontScale="92500"/>
          </a:bodyPr>
          <a:lstStyle/>
          <a:p>
            <a:r>
              <a:rPr lang="en-US" dirty="0">
                <a:latin typeface="Franklin Gothic Medium" panose="020B0603020102020204" pitchFamily="34" charset="0"/>
                <a:ea typeface="FangSong" panose="02010609060101010101" pitchFamily="49" charset="-122"/>
              </a:rPr>
              <a:t>The data are then sorted into bins according to field amplitude and two-dimensional filtering is applied. </a:t>
            </a:r>
            <a:r>
              <a:rPr lang="en-US" dirty="0">
                <a:latin typeface="Franklin Gothic Medium" panose="020B0603020102020204" pitchFamily="34" charset="0"/>
              </a:rPr>
              <a:t>Sources are assumed to consist of an array of vertical dipoles separated on a spherical surface. </a:t>
            </a:r>
            <a:endParaRPr lang="en-US" dirty="0">
              <a:latin typeface="Franklin Gothic Medium" panose="020B0603020102020204" pitchFamily="34" charset="0"/>
              <a:ea typeface="FangSong" panose="02010609060101010101" pitchFamily="49" charset="-122"/>
            </a:endParaRPr>
          </a:p>
          <a:p>
            <a:pPr lvl="1"/>
            <a:r>
              <a:rPr lang="en-US" dirty="0">
                <a:latin typeface="Franklin Gothic Medium" panose="020B0603020102020204" pitchFamily="34" charset="0"/>
                <a:ea typeface="FangSong" panose="02010609060101010101" pitchFamily="49" charset="-122"/>
              </a:rPr>
              <a:t>This allows the field magnitude and the three vector field components (radial, north, and east) to be contour mapped at a constant altitude of 30 km.</a:t>
            </a:r>
          </a:p>
          <a:p>
            <a:pPr lvl="1"/>
            <a:r>
              <a:rPr lang="en-US" dirty="0">
                <a:latin typeface="Franklin Gothic Medium" panose="020B0603020102020204" pitchFamily="34" charset="0"/>
                <a:ea typeface="FangSong" panose="02010609060101010101" pitchFamily="49" charset="-122"/>
              </a:rPr>
              <a:t>A dipole source depth of 15 km was found to produce a minimum RMS deviation of the observed radial field component from the ESD model radial field component.</a:t>
            </a:r>
          </a:p>
          <a:p>
            <a:r>
              <a:rPr lang="en-US" dirty="0">
                <a:latin typeface="Franklin Gothic Medium" panose="020B0603020102020204" pitchFamily="34" charset="0"/>
                <a:ea typeface="FangSong" panose="02010609060101010101" pitchFamily="49" charset="-122"/>
              </a:rPr>
              <a:t>The ESD technique is applied in a series of overlapping sectors covering 40 degrees of latitude and longitude to increase computational efficiency when solving for the moments of the dipole array.</a:t>
            </a:r>
          </a:p>
        </p:txBody>
      </p:sp>
      <p:pic>
        <p:nvPicPr>
          <p:cNvPr id="4" name="Picture 3" descr="ua_logo_lg">
            <a:extLst>
              <a:ext uri="{FF2B5EF4-FFF2-40B4-BE49-F238E27FC236}">
                <a16:creationId xmlns:a16="http://schemas.microsoft.com/office/drawing/2014/main" id="{B615FD96-E139-EC4E-AA80-3B55F7E2FA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569" y="5972277"/>
            <a:ext cx="796926" cy="6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ZSGC_sunset">
            <a:extLst>
              <a:ext uri="{FF2B5EF4-FFF2-40B4-BE49-F238E27FC236}">
                <a16:creationId xmlns:a16="http://schemas.microsoft.com/office/drawing/2014/main" id="{AF59A722-B620-C141-B768-101D5CA8EAE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5946797"/>
            <a:ext cx="421182" cy="722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descr="nasa-logo">
            <a:extLst>
              <a:ext uri="{FF2B5EF4-FFF2-40B4-BE49-F238E27FC236}">
                <a16:creationId xmlns:a16="http://schemas.microsoft.com/office/drawing/2014/main" id="{4A3E4426-F56C-3840-84AC-209BD2AF4C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228" y="6029948"/>
            <a:ext cx="709544" cy="6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13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2AEC7D-0540-484B-9560-01B3626B3120}"/>
              </a:ext>
            </a:extLst>
          </p:cNvPr>
          <p:cNvPicPr>
            <a:picLocks noChangeAspect="1"/>
          </p:cNvPicPr>
          <p:nvPr/>
        </p:nvPicPr>
        <p:blipFill rotWithShape="1">
          <a:blip r:embed="rId2"/>
          <a:srcRect l="1134" r="-1615"/>
          <a:stretch/>
        </p:blipFill>
        <p:spPr>
          <a:xfrm>
            <a:off x="176288" y="397577"/>
            <a:ext cx="4922066" cy="6341155"/>
          </a:xfrm>
          <a:prstGeom prst="rect">
            <a:avLst/>
          </a:prstGeom>
          <a:effectLst/>
        </p:spPr>
      </p:pic>
      <p:sp>
        <p:nvSpPr>
          <p:cNvPr id="2" name="Title 1">
            <a:extLst>
              <a:ext uri="{FF2B5EF4-FFF2-40B4-BE49-F238E27FC236}">
                <a16:creationId xmlns:a16="http://schemas.microsoft.com/office/drawing/2014/main" id="{A830328B-B493-6F41-B0A5-AB89A5A5873B}"/>
              </a:ext>
            </a:extLst>
          </p:cNvPr>
          <p:cNvSpPr>
            <a:spLocks noGrp="1"/>
          </p:cNvSpPr>
          <p:nvPr>
            <p:ph type="title"/>
          </p:nvPr>
        </p:nvSpPr>
        <p:spPr>
          <a:xfrm>
            <a:off x="4965430" y="629268"/>
            <a:ext cx="6586491" cy="1286160"/>
          </a:xfrm>
        </p:spPr>
        <p:txBody>
          <a:bodyPr anchor="b">
            <a:normAutofit/>
          </a:bodyPr>
          <a:lstStyle/>
          <a:p>
            <a:r>
              <a:rPr lang="en-US" dirty="0">
                <a:latin typeface="Franklin Gothic Medium" panose="020B0603020102020204" pitchFamily="34" charset="0"/>
              </a:rPr>
              <a:t>Results</a:t>
            </a:r>
          </a:p>
        </p:txBody>
      </p:sp>
      <p:sp>
        <p:nvSpPr>
          <p:cNvPr id="3" name="Content Placeholder 2">
            <a:extLst>
              <a:ext uri="{FF2B5EF4-FFF2-40B4-BE49-F238E27FC236}">
                <a16:creationId xmlns:a16="http://schemas.microsoft.com/office/drawing/2014/main" id="{1A9F93CF-E397-6F4F-9141-46F2B521397C}"/>
              </a:ext>
            </a:extLst>
          </p:cNvPr>
          <p:cNvSpPr>
            <a:spLocks noGrp="1"/>
          </p:cNvSpPr>
          <p:nvPr>
            <p:ph idx="1"/>
          </p:nvPr>
        </p:nvSpPr>
        <p:spPr>
          <a:xfrm>
            <a:off x="4965431" y="2438400"/>
            <a:ext cx="6586489" cy="3785419"/>
          </a:xfrm>
        </p:spPr>
        <p:txBody>
          <a:bodyPr>
            <a:normAutofit/>
          </a:bodyPr>
          <a:lstStyle/>
          <a:p>
            <a:r>
              <a:rPr lang="en-US" sz="2600" dirty="0">
                <a:latin typeface="Franklin Gothic Medium" panose="020B0603020102020204" pitchFamily="34" charset="0"/>
              </a:rPr>
              <a:t>Figure 2 shows an example plot of the field magnitude (contour interval: 1 nanoTesla) at an altitude of 30 km computed from the dipole moment array.</a:t>
            </a:r>
          </a:p>
          <a:p>
            <a:pPr marL="0" indent="0">
              <a:buNone/>
            </a:pPr>
            <a:endParaRPr lang="en-US" sz="2000" dirty="0">
              <a:latin typeface="Franklin Gothic Medium" panose="020B0603020102020204" pitchFamily="34" charset="0"/>
            </a:endParaRPr>
          </a:p>
        </p:txBody>
      </p:sp>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7C844D-4070-F240-A0C3-31EE01C82C33}"/>
              </a:ext>
            </a:extLst>
          </p:cNvPr>
          <p:cNvSpPr txBox="1"/>
          <p:nvPr/>
        </p:nvSpPr>
        <p:spPr>
          <a:xfrm>
            <a:off x="228022" y="589512"/>
            <a:ext cx="1698171" cy="369332"/>
          </a:xfrm>
          <a:prstGeom prst="rect">
            <a:avLst/>
          </a:prstGeom>
          <a:noFill/>
        </p:spPr>
        <p:txBody>
          <a:bodyPr wrap="square" rtlCol="0">
            <a:spAutoFit/>
          </a:bodyPr>
          <a:lstStyle/>
          <a:p>
            <a:pPr>
              <a:spcAft>
                <a:spcPts val="600"/>
              </a:spcAft>
            </a:pPr>
            <a:r>
              <a:rPr lang="en-US" dirty="0">
                <a:latin typeface="Franklin Gothic Medium" panose="020B0603020102020204" pitchFamily="34" charset="0"/>
              </a:rPr>
              <a:t>Figure 2. </a:t>
            </a:r>
          </a:p>
        </p:txBody>
      </p:sp>
      <p:pic>
        <p:nvPicPr>
          <p:cNvPr id="17" name="Picture 16" descr="ua_logo_lg">
            <a:extLst>
              <a:ext uri="{FF2B5EF4-FFF2-40B4-BE49-F238E27FC236}">
                <a16:creationId xmlns:a16="http://schemas.microsoft.com/office/drawing/2014/main" id="{5475F7A8-E146-5E48-994A-9FD11DE138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69" y="6095842"/>
            <a:ext cx="718973" cy="61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ZSGC_sunset">
            <a:extLst>
              <a:ext uri="{FF2B5EF4-FFF2-40B4-BE49-F238E27FC236}">
                <a16:creationId xmlns:a16="http://schemas.microsoft.com/office/drawing/2014/main" id="{811FDD16-5C1B-F948-86B7-DB40CF57757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1512249" y="6024141"/>
            <a:ext cx="421182" cy="722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Picture 18" descr="nasa-logo">
            <a:extLst>
              <a:ext uri="{FF2B5EF4-FFF2-40B4-BE49-F238E27FC236}">
                <a16:creationId xmlns:a16="http://schemas.microsoft.com/office/drawing/2014/main" id="{B0971456-F9D9-1E49-9092-5567728B60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0181" y="6109823"/>
            <a:ext cx="699329" cy="59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657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1023</Words>
  <Application>Microsoft Macintosh PowerPoint</Application>
  <PresentationFormat>Widescreen</PresentationFormat>
  <Paragraphs>62</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Franklin Gothic Medium</vt:lpstr>
      <vt:lpstr>Office Theme</vt:lpstr>
      <vt:lpstr>Mapping of Crustal Magnetic Fields on the Moon</vt:lpstr>
      <vt:lpstr>Introduction</vt:lpstr>
      <vt:lpstr>Terminology</vt:lpstr>
      <vt:lpstr>Objective</vt:lpstr>
      <vt:lpstr>Data Selection</vt:lpstr>
      <vt:lpstr>Mapping Methods</vt:lpstr>
      <vt:lpstr>Mapping Methods (continued)</vt:lpstr>
      <vt:lpstr>Mapping Methods (continued)</vt:lpstr>
      <vt:lpstr>Results</vt:lpstr>
      <vt:lpstr>Results (continued)</vt:lpstr>
      <vt:lpstr>Results (continued)</vt:lpstr>
      <vt:lpstr>Impact</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of Crustal Magnetic Fields on the Moon</dc:title>
  <dc:creator>Bustamante Torres, Cecilyn - (cbustamante)</dc:creator>
  <cp:lastModifiedBy>Bustamante Torres, Cecilyn - (cbustamante)</cp:lastModifiedBy>
  <cp:revision>5</cp:revision>
  <dcterms:created xsi:type="dcterms:W3CDTF">2020-04-04T02:58:42Z</dcterms:created>
  <dcterms:modified xsi:type="dcterms:W3CDTF">2020-04-04T03:21:06Z</dcterms:modified>
</cp:coreProperties>
</file>